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g3s01jM1RHdla/fcWM/67mn2c5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Start with Introduction, then explain photo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Videos (in Pad Cameras)</a:t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the marble in a bowl example and explain why one is stable and the other isn’t </a:t>
            </a:r>
            <a:endParaRPr/>
          </a:p>
        </p:txBody>
      </p:sp>
      <p:sp>
        <p:nvSpPr>
          <p:cNvPr id="195" name="Google Shape;19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Talk through what happens with each example, conclude that left rocket is ideal</a:t>
            </a:r>
            <a:endParaRPr/>
          </a:p>
        </p:txBody>
      </p:sp>
      <p:sp>
        <p:nvSpPr>
          <p:cNvPr id="219" name="Google Shape;219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Again, talk through what happens in each case, Conclude that right option is stable. If a rocket was designed the wrong way, it would tumble through flight</a:t>
            </a:r>
            <a:endParaRPr/>
          </a:p>
        </p:txBody>
      </p:sp>
      <p:sp>
        <p:nvSpPr>
          <p:cNvPr id="243" name="Google Shape;243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Again, talk through what happens in each case, Conclude that right option is stable</a:t>
            </a:r>
            <a:endParaRPr/>
          </a:p>
        </p:txBody>
      </p:sp>
      <p:sp>
        <p:nvSpPr>
          <p:cNvPr id="269" name="Google Shape;269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Quickly go explain each part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Everything can be found at a local hobby shop or on the internet</a:t>
            </a:r>
            <a:endParaRPr/>
          </a:p>
        </p:txBody>
      </p:sp>
      <p:sp>
        <p:nvSpPr>
          <p:cNvPr id="348" name="Google Shape;34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6e03a0bec2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6e03a0bec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add parts by clicking the corresponding option in the menu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design fins by choosing freeform and making a shape yourself</a:t>
            </a:r>
            <a:endParaRPr/>
          </a:p>
        </p:txBody>
      </p:sp>
      <p:sp>
        <p:nvSpPr>
          <p:cNvPr id="362" name="Google Shape;362;g16e03a0bec2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6e03a0bec2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6e03a0bec2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6e03a0bec2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6e03a0bec2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6e03a0bec2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16e03a0bec2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836df454c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836df454c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836df454c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Explain these are large industrial rockets (what first pops up when we think “rocket”), Maybe play game of name that rocket/give quick overview of each</a:t>
            </a:r>
            <a:endParaRPr/>
          </a:p>
        </p:txBody>
      </p:sp>
      <p:sp>
        <p:nvSpPr>
          <p:cNvPr id="126" name="Google Shape;12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Amateur Rocketry: Highlight that there are many levels that require different certification, emphasize that these and previous all share common physics; Note these will be our main focus today</a:t>
            </a:r>
            <a:endParaRPr/>
          </a:p>
        </p:txBody>
      </p:sp>
      <p:sp>
        <p:nvSpPr>
          <p:cNvPr id="136" name="Google Shape;13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2B2B2B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 title="Page Number Shape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8" name="Google Shape;18;p21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" name="Google Shape;19;p21"/>
          <p:cNvSpPr txBox="1"/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" type="subTitle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21"/>
          <p:cNvSpPr txBox="1"/>
          <p:nvPr>
            <p:ph idx="10" type="dt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1" type="ftr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/>
          <p:nvPr>
            <p:ph idx="2" type="pic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9"/>
          <p:cNvSpPr txBox="1"/>
          <p:nvPr>
            <p:ph idx="1" type="body"/>
          </p:nvPr>
        </p:nvSpPr>
        <p:spPr>
          <a:xfrm>
            <a:off x="758952" y="3794760"/>
            <a:ext cx="3831336" cy="1719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9"/>
          <p:cNvSpPr txBox="1"/>
          <p:nvPr>
            <p:ph type="title"/>
          </p:nvPr>
        </p:nvSpPr>
        <p:spPr>
          <a:xfrm>
            <a:off x="758952" y="758952"/>
            <a:ext cx="3831336" cy="29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 rot="5400000">
            <a:off x="5929884" y="13716"/>
            <a:ext cx="4754880" cy="6245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type="title"/>
          </p:nvPr>
        </p:nvSpPr>
        <p:spPr>
          <a:xfrm rot="5400000">
            <a:off x="7459770" y="1774724"/>
            <a:ext cx="4986002" cy="295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" type="body"/>
          </p:nvPr>
        </p:nvSpPr>
        <p:spPr>
          <a:xfrm rot="5400000">
            <a:off x="1969744" y="-451840"/>
            <a:ext cx="4986002" cy="7407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type="title"/>
          </p:nvPr>
        </p:nvSpPr>
        <p:spPr>
          <a:xfrm>
            <a:off x="763051" y="2414016"/>
            <a:ext cx="10666949" cy="3099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758952" y="1389888"/>
            <a:ext cx="106710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i="1" sz="20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2B2B2B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 title="Page Number Shape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54" name="Google Shape;54;p20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20"/>
          <p:cNvSpPr txBox="1"/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subTitle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20"/>
          <p:cNvSpPr txBox="1"/>
          <p:nvPr>
            <p:ph idx="10" type="dt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/>
          <p:nvPr>
            <p:ph idx="1" type="body"/>
          </p:nvPr>
        </p:nvSpPr>
        <p:spPr>
          <a:xfrm>
            <a:off x="5184648" y="758952"/>
            <a:ext cx="6245352" cy="224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2" type="body"/>
          </p:nvPr>
        </p:nvSpPr>
        <p:spPr>
          <a:xfrm>
            <a:off x="5184647" y="3273551"/>
            <a:ext cx="6245351" cy="22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26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5184648" y="758952"/>
            <a:ext cx="6245352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i="1" sz="22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27"/>
          <p:cNvSpPr txBox="1"/>
          <p:nvPr>
            <p:ph idx="2" type="body"/>
          </p:nvPr>
        </p:nvSpPr>
        <p:spPr>
          <a:xfrm>
            <a:off x="5190323" y="1377198"/>
            <a:ext cx="623967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3" type="body"/>
          </p:nvPr>
        </p:nvSpPr>
        <p:spPr>
          <a:xfrm>
            <a:off x="5184647" y="3319548"/>
            <a:ext cx="6245351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i="1" sz="22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27"/>
          <p:cNvSpPr txBox="1"/>
          <p:nvPr>
            <p:ph idx="4" type="body"/>
          </p:nvPr>
        </p:nvSpPr>
        <p:spPr>
          <a:xfrm>
            <a:off x="5184646" y="3932372"/>
            <a:ext cx="624535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3429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2pPr>
            <a:lvl3pPr indent="-3302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28"/>
          <p:cNvSpPr txBox="1"/>
          <p:nvPr>
            <p:ph idx="2" type="body"/>
          </p:nvPr>
        </p:nvSpPr>
        <p:spPr>
          <a:xfrm>
            <a:off x="758953" y="3815080"/>
            <a:ext cx="3831336" cy="1698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28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28"/>
          <p:cNvSpPr txBox="1"/>
          <p:nvPr>
            <p:ph type="title"/>
          </p:nvPr>
        </p:nvSpPr>
        <p:spPr>
          <a:xfrm>
            <a:off x="758952" y="758952"/>
            <a:ext cx="3831336" cy="293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 title="Page Number Shape"/>
          <p:cNvSpPr/>
          <p:nvPr/>
        </p:nvSpPr>
        <p:spPr>
          <a:xfrm>
            <a:off x="11784011" y="577880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19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Arial"/>
              <a:buNone/>
              <a:defRPr b="0" i="1" sz="60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 title="Page Number Shape"/>
          <p:cNvSpPr/>
          <p:nvPr/>
        </p:nvSpPr>
        <p:spPr>
          <a:xfrm>
            <a:off x="11784011" y="577880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" name="Google Shape;26;p18"/>
          <p:cNvSpPr txBox="1"/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b="0" i="1" sz="6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1" sz="1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nar.org" TargetMode="External"/><Relationship Id="rId4" Type="http://schemas.openxmlformats.org/officeDocument/2006/relationships/hyperlink" Target="https://www.tripoli.org/" TargetMode="External"/><Relationship Id="rId5" Type="http://schemas.openxmlformats.org/officeDocument/2006/relationships/hyperlink" Target="https://www.amazon.com/Make-Rockets-Down-Earth-Science/dp/1457182920/ref=sr_1_11_sspa?crid=DDFC6R1Y2M2O&amp;keywords=build+rockets+book&amp;qid=1667605601&amp;sprefix=build+rocket+book%2Caps%2C80&amp;sr=8-11-spons&amp;psc=1" TargetMode="External"/><Relationship Id="rId6" Type="http://schemas.openxmlformats.org/officeDocument/2006/relationships/hyperlink" Target="https://www.amazon.com/Make-Rockets-Down-Earth-Science/dp/1457182920/ref=sr_1_11_sspa?crid=DDFC6R1Y2M2O&amp;keywords=build+rockets+book&amp;qid=1667605601&amp;sprefix=build+rocket+book%2Caps%2C80&amp;sr=8-11-spons&amp;psc=1" TargetMode="External"/><Relationship Id="rId7" Type="http://schemas.openxmlformats.org/officeDocument/2006/relationships/hyperlink" Target="https://openrocket.info/" TargetMode="External"/><Relationship Id="rId8" Type="http://schemas.openxmlformats.org/officeDocument/2006/relationships/hyperlink" Target="https://rocketry.mit.ed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8.jp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B2B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"/>
          <p:cNvSpPr txBox="1"/>
          <p:nvPr>
            <p:ph type="ctrTitle"/>
          </p:nvPr>
        </p:nvSpPr>
        <p:spPr>
          <a:xfrm>
            <a:off x="1078991" y="893935"/>
            <a:ext cx="5364937" cy="33393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Arial"/>
              <a:buNone/>
            </a:pPr>
            <a:r>
              <a:rPr lang="en-US" sz="6000"/>
              <a:t>Discovering Rocketry</a:t>
            </a:r>
            <a:endParaRPr/>
          </a:p>
        </p:txBody>
      </p:sp>
      <p:sp>
        <p:nvSpPr>
          <p:cNvPr id="109" name="Google Shape;109;p1"/>
          <p:cNvSpPr txBox="1"/>
          <p:nvPr>
            <p:ph idx="1" type="subTitle"/>
          </p:nvPr>
        </p:nvSpPr>
        <p:spPr>
          <a:xfrm>
            <a:off x="1078992" y="4876803"/>
            <a:ext cx="5364936" cy="90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</a:pPr>
            <a:r>
              <a:rPr lang="en-US"/>
              <a:t>With MIT Rocket Team</a:t>
            </a:r>
            <a:endParaRPr/>
          </a:p>
        </p:txBody>
      </p:sp>
      <p:cxnSp>
        <p:nvCxnSpPr>
          <p:cNvPr id="110" name="Google Shape;110;p1"/>
          <p:cNvCxnSpPr/>
          <p:nvPr/>
        </p:nvCxnSpPr>
        <p:spPr>
          <a:xfrm rot="10800000">
            <a:off x="1140408" y="4555071"/>
            <a:ext cx="530352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outdoor, smoke, sky, weapon&#10;&#10;Description automatically generated" id="111" name="Google Shape;111;p1"/>
          <p:cNvPicPr preferRelativeResize="0"/>
          <p:nvPr/>
        </p:nvPicPr>
        <p:blipFill rotWithShape="1">
          <a:blip r:embed="rId3">
            <a:alphaModFix/>
          </a:blip>
          <a:srcRect b="2" l="0" r="2" t="12550"/>
          <a:stretch/>
        </p:blipFill>
        <p:spPr>
          <a:xfrm>
            <a:off x="6976934" y="10"/>
            <a:ext cx="5215066" cy="6857990"/>
          </a:xfrm>
          <a:custGeom>
            <a:rect b="b" l="l" r="r" t="t"/>
            <a:pathLst>
              <a:path extrusionOk="0" h="6858000" w="5215066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11784011" y="5788152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/>
          <p:nvPr>
            <p:ph type="title"/>
          </p:nvPr>
        </p:nvSpPr>
        <p:spPr>
          <a:xfrm>
            <a:off x="1068497" y="1063256"/>
            <a:ext cx="5312400" cy="15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Stability</a:t>
            </a:r>
            <a:endParaRPr/>
          </a:p>
        </p:txBody>
      </p:sp>
      <p:sp>
        <p:nvSpPr>
          <p:cNvPr id="190" name="Google Shape;190;p11"/>
          <p:cNvSpPr txBox="1"/>
          <p:nvPr/>
        </p:nvSpPr>
        <p:spPr>
          <a:xfrm>
            <a:off x="1000447" y="2334665"/>
            <a:ext cx="53124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Definition</a:t>
            </a:r>
            <a:endParaRPr/>
          </a:p>
          <a:p>
            <a:pPr indent="-182880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Center of Gravity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Center of Pressure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Rotation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outdoor, smoke, sky, weapon&#10;&#10;Description automatically generated" id="191" name="Google Shape;191;p11"/>
          <p:cNvPicPr preferRelativeResize="0"/>
          <p:nvPr/>
        </p:nvPicPr>
        <p:blipFill rotWithShape="1">
          <a:blip r:embed="rId3">
            <a:alphaModFix/>
          </a:blip>
          <a:srcRect b="42869" l="38034" r="26234" t="26183"/>
          <a:stretch/>
        </p:blipFill>
        <p:spPr>
          <a:xfrm>
            <a:off x="6493193" y="1041499"/>
            <a:ext cx="4414684" cy="44441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7882106" y="3323303"/>
            <a:ext cx="1153739" cy="117003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423721" y="314632"/>
            <a:ext cx="11344558" cy="1238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/>
              <a:t>What is Stability?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423721" y="1553497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US" sz="3200"/>
              <a:t>For something to be stable, it must return to its original position if disturbed</a:t>
            </a:r>
            <a:endParaRPr/>
          </a:p>
        </p:txBody>
      </p:sp>
      <p:sp>
        <p:nvSpPr>
          <p:cNvPr id="199" name="Google Shape;199;p32"/>
          <p:cNvSpPr/>
          <p:nvPr/>
        </p:nvSpPr>
        <p:spPr>
          <a:xfrm rot="10800000">
            <a:off x="1573161" y="3146321"/>
            <a:ext cx="2939845" cy="2713703"/>
          </a:xfrm>
          <a:prstGeom prst="arc">
            <a:avLst>
              <a:gd fmla="val 10944062" name="adj1"/>
              <a:gd fmla="val 0" name="adj2"/>
            </a:avLst>
          </a:prstGeom>
          <a:noFill/>
          <a:ln cap="flat" cmpd="sng" w="762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6669073" y="4503172"/>
            <a:ext cx="2939845" cy="2713703"/>
          </a:xfrm>
          <a:prstGeom prst="arc">
            <a:avLst>
              <a:gd fmla="val 10944062" name="adj1"/>
              <a:gd fmla="val 0" name="adj2"/>
            </a:avLst>
          </a:prstGeom>
          <a:noFill/>
          <a:ln cap="flat" cmpd="sng" w="762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2843980" y="5476566"/>
            <a:ext cx="398205" cy="383457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F997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2"/>
          <p:cNvSpPr/>
          <p:nvPr/>
        </p:nvSpPr>
        <p:spPr>
          <a:xfrm>
            <a:off x="7939893" y="4119712"/>
            <a:ext cx="398205" cy="383457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F997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1730475" y="6111201"/>
            <a:ext cx="26252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6627286" y="6111201"/>
            <a:ext cx="26252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Unstable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423721" y="314632"/>
            <a:ext cx="11344558" cy="1238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/>
              <a:t>Center of Gravity and Pressure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423720" y="1553497"/>
            <a:ext cx="8602293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US" sz="2800" u="sng"/>
              <a:t>Center of Gravity </a:t>
            </a:r>
            <a:r>
              <a:rPr lang="en-US" sz="2800"/>
              <a:t>(or center of mass) is the average location of all of an object’s mass </a:t>
            </a:r>
            <a:endParaRPr/>
          </a:p>
          <a:p>
            <a:pPr indent="-457200" lvl="1" marL="1143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800"/>
              <a:t>An object will rotate around this point if a force is applied anywhere else</a:t>
            </a:r>
            <a:endParaRPr/>
          </a:p>
          <a:p>
            <a:pPr indent="-457200" lvl="1" marL="1143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800"/>
              <a:t>If a force is applied at this point, the object will not rotate</a:t>
            </a:r>
            <a:endParaRPr/>
          </a:p>
          <a:p>
            <a:pPr indent="-457200" lvl="1" marL="1143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800"/>
              <a:t>We can assume the weight (downward force) of an object acts at this point </a:t>
            </a:r>
            <a:endParaRPr/>
          </a:p>
          <a:p>
            <a:pPr indent="-457200" lvl="0" marL="685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800" u="sng"/>
              <a:t>Center of Pressure </a:t>
            </a:r>
            <a:r>
              <a:rPr lang="en-US" sz="2800"/>
              <a:t>is where all the aerodynamic forces act on an object</a:t>
            </a:r>
            <a:endParaRPr/>
          </a:p>
          <a:p>
            <a:pPr indent="-342900" lvl="0" marL="685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3000"/>
          </a:p>
        </p:txBody>
      </p:sp>
      <p:grpSp>
        <p:nvGrpSpPr>
          <p:cNvPr id="212" name="Google Shape;212;p33"/>
          <p:cNvGrpSpPr/>
          <p:nvPr/>
        </p:nvGrpSpPr>
        <p:grpSpPr>
          <a:xfrm>
            <a:off x="8412471" y="1270819"/>
            <a:ext cx="3661287" cy="5587181"/>
            <a:chOff x="8412471" y="1270819"/>
            <a:chExt cx="3661287" cy="5587181"/>
          </a:xfrm>
        </p:grpSpPr>
        <p:pic>
          <p:nvPicPr>
            <p:cNvPr descr="A picture containing weapon, rocket, missile&#10;&#10;Description automatically generated" id="213" name="Google Shape;213;p33"/>
            <p:cNvPicPr preferRelativeResize="0"/>
            <p:nvPr/>
          </p:nvPicPr>
          <p:blipFill rotWithShape="1">
            <a:blip r:embed="rId3">
              <a:alphaModFix/>
            </a:blip>
            <a:srcRect b="17493" l="0" r="0" t="0"/>
            <a:stretch/>
          </p:blipFill>
          <p:spPr>
            <a:xfrm>
              <a:off x="8412471" y="1270819"/>
              <a:ext cx="3661287" cy="5587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33"/>
            <p:cNvSpPr/>
            <p:nvPr/>
          </p:nvSpPr>
          <p:spPr>
            <a:xfrm>
              <a:off x="9969749" y="2299711"/>
              <a:ext cx="538496" cy="416737"/>
            </a:xfrm>
            <a:prstGeom prst="ellipse">
              <a:avLst/>
            </a:prstGeom>
            <a:solidFill>
              <a:srgbClr val="F9BE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CG</a:t>
              </a: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9969749" y="3462663"/>
              <a:ext cx="511153" cy="3884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CP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423720" y="314632"/>
            <a:ext cx="11768279" cy="1238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33333"/>
              <a:buNone/>
            </a:pPr>
            <a:r>
              <a:rPr lang="en-US"/>
              <a:t>What happens if Our Rocket Rotates</a:t>
            </a:r>
            <a:endParaRPr/>
          </a:p>
        </p:txBody>
      </p:sp>
      <p:grpSp>
        <p:nvGrpSpPr>
          <p:cNvPr id="222" name="Google Shape;222;p35"/>
          <p:cNvGrpSpPr/>
          <p:nvPr/>
        </p:nvGrpSpPr>
        <p:grpSpPr>
          <a:xfrm>
            <a:off x="-269544" y="512003"/>
            <a:ext cx="5915034" cy="6662328"/>
            <a:chOff x="-1267195" y="489939"/>
            <a:chExt cx="5915034" cy="6662328"/>
          </a:xfrm>
        </p:grpSpPr>
        <p:grpSp>
          <p:nvGrpSpPr>
            <p:cNvPr id="223" name="Google Shape;223;p35"/>
            <p:cNvGrpSpPr/>
            <p:nvPr/>
          </p:nvGrpSpPr>
          <p:grpSpPr>
            <a:xfrm rot="1744515">
              <a:off x="-140321" y="1027513"/>
              <a:ext cx="3661287" cy="5587181"/>
              <a:chOff x="8412471" y="1270819"/>
              <a:chExt cx="3661287" cy="5587181"/>
            </a:xfrm>
          </p:grpSpPr>
          <p:pic>
            <p:nvPicPr>
              <p:cNvPr descr="A picture containing weapon, rocket, missile&#10;&#10;Description automatically generated" id="224" name="Google Shape;224;p35"/>
              <p:cNvPicPr preferRelativeResize="0"/>
              <p:nvPr/>
            </p:nvPicPr>
            <p:blipFill rotWithShape="1">
              <a:blip r:embed="rId3">
                <a:alphaModFix/>
              </a:blip>
              <a:srcRect b="17493" l="0" r="0" t="0"/>
              <a:stretch/>
            </p:blipFill>
            <p:spPr>
              <a:xfrm>
                <a:off x="8412471" y="1270819"/>
                <a:ext cx="3661287" cy="55871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5" name="Google Shape;225;p35"/>
              <p:cNvSpPr/>
              <p:nvPr/>
            </p:nvSpPr>
            <p:spPr>
              <a:xfrm>
                <a:off x="9969749" y="2299711"/>
                <a:ext cx="538496" cy="416737"/>
              </a:xfrm>
              <a:prstGeom prst="ellipse">
                <a:avLst/>
              </a:prstGeom>
              <a:solidFill>
                <a:srgbClr val="F9BE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CG</a:t>
                </a:r>
                <a:endParaRPr/>
              </a:p>
            </p:txBody>
          </p:sp>
          <p:sp>
            <p:nvSpPr>
              <p:cNvPr id="226" name="Google Shape;226;p35"/>
              <p:cNvSpPr/>
              <p:nvPr/>
            </p:nvSpPr>
            <p:spPr>
              <a:xfrm>
                <a:off x="9969749" y="3462663"/>
                <a:ext cx="511153" cy="38843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CP</a:t>
                </a:r>
                <a:endParaRPr/>
              </a:p>
            </p:txBody>
          </p:sp>
        </p:grpSp>
        <p:cxnSp>
          <p:nvCxnSpPr>
            <p:cNvPr id="227" name="Google Shape;227;p35"/>
            <p:cNvCxnSpPr/>
            <p:nvPr/>
          </p:nvCxnSpPr>
          <p:spPr>
            <a:xfrm>
              <a:off x="2443035" y="2591393"/>
              <a:ext cx="0" cy="864893"/>
            </a:xfrm>
            <a:prstGeom prst="straightConnector1">
              <a:avLst/>
            </a:prstGeom>
            <a:noFill/>
            <a:ln cap="flat" cmpd="sng" w="38100">
              <a:solidFill>
                <a:srgbClr val="00206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28" name="Google Shape;228;p35"/>
            <p:cNvCxnSpPr/>
            <p:nvPr/>
          </p:nvCxnSpPr>
          <p:spPr>
            <a:xfrm>
              <a:off x="1872816" y="3532068"/>
              <a:ext cx="0" cy="724622"/>
            </a:xfrm>
            <a:prstGeom prst="straightConnector1">
              <a:avLst/>
            </a:prstGeom>
            <a:noFill/>
            <a:ln cap="flat" cmpd="sng" w="38100">
              <a:solidFill>
                <a:srgbClr val="00206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29" name="Google Shape;229;p35"/>
            <p:cNvSpPr txBox="1"/>
            <p:nvPr/>
          </p:nvSpPr>
          <p:spPr>
            <a:xfrm>
              <a:off x="1872816" y="4165094"/>
              <a:ext cx="13304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Drag</a:t>
              </a:r>
              <a:endParaRPr/>
            </a:p>
          </p:txBody>
        </p:sp>
        <p:sp>
          <p:nvSpPr>
            <p:cNvPr id="230" name="Google Shape;230;p35"/>
            <p:cNvSpPr txBox="1"/>
            <p:nvPr/>
          </p:nvSpPr>
          <p:spPr>
            <a:xfrm>
              <a:off x="2443035" y="3378179"/>
              <a:ext cx="13304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Weight</a:t>
              </a:r>
              <a:endParaRPr/>
            </a:p>
          </p:txBody>
        </p:sp>
      </p:grpSp>
      <p:grpSp>
        <p:nvGrpSpPr>
          <p:cNvPr id="231" name="Google Shape;231;p35"/>
          <p:cNvGrpSpPr/>
          <p:nvPr/>
        </p:nvGrpSpPr>
        <p:grpSpPr>
          <a:xfrm rot="1744515">
            <a:off x="7027672" y="1463100"/>
            <a:ext cx="3661287" cy="5587181"/>
            <a:chOff x="8412471" y="1270819"/>
            <a:chExt cx="3661287" cy="5587181"/>
          </a:xfrm>
        </p:grpSpPr>
        <p:pic>
          <p:nvPicPr>
            <p:cNvPr descr="A picture containing weapon, rocket, missile&#10;&#10;Description automatically generated" id="232" name="Google Shape;232;p35"/>
            <p:cNvPicPr preferRelativeResize="0"/>
            <p:nvPr/>
          </p:nvPicPr>
          <p:blipFill rotWithShape="1">
            <a:blip r:embed="rId3">
              <a:alphaModFix/>
            </a:blip>
            <a:srcRect b="17493" l="0" r="0" t="0"/>
            <a:stretch/>
          </p:blipFill>
          <p:spPr>
            <a:xfrm>
              <a:off x="8412471" y="1270819"/>
              <a:ext cx="3661287" cy="5587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35"/>
            <p:cNvSpPr/>
            <p:nvPr/>
          </p:nvSpPr>
          <p:spPr>
            <a:xfrm>
              <a:off x="9968389" y="3469846"/>
              <a:ext cx="538496" cy="416737"/>
            </a:xfrm>
            <a:prstGeom prst="ellipse">
              <a:avLst/>
            </a:prstGeom>
            <a:solidFill>
              <a:srgbClr val="F9BE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CG</a:t>
              </a:r>
              <a:endParaRPr/>
            </a:p>
          </p:txBody>
        </p:sp>
        <p:sp>
          <p:nvSpPr>
            <p:cNvPr id="234" name="Google Shape;234;p35"/>
            <p:cNvSpPr/>
            <p:nvPr/>
          </p:nvSpPr>
          <p:spPr>
            <a:xfrm>
              <a:off x="9969548" y="2359853"/>
              <a:ext cx="511153" cy="3884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CP</a:t>
              </a:r>
              <a:endParaRPr/>
            </a:p>
          </p:txBody>
        </p:sp>
      </p:grpSp>
      <p:cxnSp>
        <p:nvCxnSpPr>
          <p:cNvPr id="235" name="Google Shape;235;p35"/>
          <p:cNvCxnSpPr/>
          <p:nvPr/>
        </p:nvCxnSpPr>
        <p:spPr>
          <a:xfrm>
            <a:off x="9040810" y="3978095"/>
            <a:ext cx="0" cy="724622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6" name="Google Shape;236;p35"/>
          <p:cNvSpPr txBox="1"/>
          <p:nvPr/>
        </p:nvSpPr>
        <p:spPr>
          <a:xfrm>
            <a:off x="9579006" y="3689280"/>
            <a:ext cx="13304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Drag</a:t>
            </a:r>
            <a:endParaRPr/>
          </a:p>
        </p:txBody>
      </p:sp>
      <p:sp>
        <p:nvSpPr>
          <p:cNvPr id="237" name="Google Shape;237;p35"/>
          <p:cNvSpPr txBox="1"/>
          <p:nvPr/>
        </p:nvSpPr>
        <p:spPr>
          <a:xfrm>
            <a:off x="9035170" y="4523081"/>
            <a:ext cx="13304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</a:t>
            </a:r>
            <a:endParaRPr/>
          </a:p>
        </p:txBody>
      </p:sp>
      <p:cxnSp>
        <p:nvCxnSpPr>
          <p:cNvPr id="238" name="Google Shape;238;p35"/>
          <p:cNvCxnSpPr/>
          <p:nvPr/>
        </p:nvCxnSpPr>
        <p:spPr>
          <a:xfrm>
            <a:off x="9591020" y="2990176"/>
            <a:ext cx="0" cy="864893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9" name="Google Shape;239;p35"/>
          <p:cNvSpPr/>
          <p:nvPr/>
        </p:nvSpPr>
        <p:spPr>
          <a:xfrm rot="1783387">
            <a:off x="1166519" y="660222"/>
            <a:ext cx="3267705" cy="6512442"/>
          </a:xfrm>
          <a:prstGeom prst="ellipse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>
            <p:ph type="title"/>
          </p:nvPr>
        </p:nvSpPr>
        <p:spPr>
          <a:xfrm>
            <a:off x="423720" y="314632"/>
            <a:ext cx="11768279" cy="1238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33333"/>
              <a:buNone/>
            </a:pPr>
            <a:r>
              <a:rPr lang="en-US"/>
              <a:t>What happens if Our Rocket Rotates</a:t>
            </a:r>
            <a:endParaRPr/>
          </a:p>
        </p:txBody>
      </p:sp>
      <p:grpSp>
        <p:nvGrpSpPr>
          <p:cNvPr id="246" name="Google Shape;246;p36"/>
          <p:cNvGrpSpPr/>
          <p:nvPr/>
        </p:nvGrpSpPr>
        <p:grpSpPr>
          <a:xfrm rot="-3882138">
            <a:off x="5818629" y="363358"/>
            <a:ext cx="5915034" cy="6662328"/>
            <a:chOff x="-1267195" y="489939"/>
            <a:chExt cx="5915034" cy="6662328"/>
          </a:xfrm>
        </p:grpSpPr>
        <p:grpSp>
          <p:nvGrpSpPr>
            <p:cNvPr id="247" name="Google Shape;247;p36"/>
            <p:cNvGrpSpPr/>
            <p:nvPr/>
          </p:nvGrpSpPr>
          <p:grpSpPr>
            <a:xfrm rot="1744515">
              <a:off x="-140321" y="1027513"/>
              <a:ext cx="3661287" cy="5587181"/>
              <a:chOff x="8412471" y="1270819"/>
              <a:chExt cx="3661287" cy="5587181"/>
            </a:xfrm>
          </p:grpSpPr>
          <p:pic>
            <p:nvPicPr>
              <p:cNvPr descr="A picture containing weapon, rocket, missile&#10;&#10;Description automatically generated" id="248" name="Google Shape;248;p36"/>
              <p:cNvPicPr preferRelativeResize="0"/>
              <p:nvPr/>
            </p:nvPicPr>
            <p:blipFill rotWithShape="1">
              <a:blip r:embed="rId3">
                <a:alphaModFix/>
              </a:blip>
              <a:srcRect b="17493" l="0" r="0" t="0"/>
              <a:stretch/>
            </p:blipFill>
            <p:spPr>
              <a:xfrm>
                <a:off x="8412471" y="1270819"/>
                <a:ext cx="3661287" cy="55871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9" name="Google Shape;249;p36"/>
              <p:cNvSpPr/>
              <p:nvPr/>
            </p:nvSpPr>
            <p:spPr>
              <a:xfrm>
                <a:off x="9969749" y="2299711"/>
                <a:ext cx="538496" cy="416737"/>
              </a:xfrm>
              <a:prstGeom prst="ellipse">
                <a:avLst/>
              </a:prstGeom>
              <a:solidFill>
                <a:srgbClr val="F9BE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CG</a:t>
                </a:r>
                <a:endParaRPr/>
              </a:p>
            </p:txBody>
          </p:sp>
          <p:sp>
            <p:nvSpPr>
              <p:cNvPr id="250" name="Google Shape;250;p36"/>
              <p:cNvSpPr/>
              <p:nvPr/>
            </p:nvSpPr>
            <p:spPr>
              <a:xfrm>
                <a:off x="9969749" y="3462663"/>
                <a:ext cx="511153" cy="38843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CP</a:t>
                </a:r>
                <a:endParaRPr/>
              </a:p>
            </p:txBody>
          </p:sp>
        </p:grpSp>
        <p:cxnSp>
          <p:nvCxnSpPr>
            <p:cNvPr id="251" name="Google Shape;251;p36"/>
            <p:cNvCxnSpPr/>
            <p:nvPr/>
          </p:nvCxnSpPr>
          <p:spPr>
            <a:xfrm>
              <a:off x="1823131" y="2181934"/>
              <a:ext cx="0" cy="962425"/>
            </a:xfrm>
            <a:prstGeom prst="straightConnector1">
              <a:avLst/>
            </a:prstGeom>
            <a:noFill/>
            <a:ln cap="flat" cmpd="sng" w="38100">
              <a:solidFill>
                <a:srgbClr val="00206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52" name="Google Shape;252;p36"/>
            <p:cNvCxnSpPr/>
            <p:nvPr/>
          </p:nvCxnSpPr>
          <p:spPr>
            <a:xfrm>
              <a:off x="1303745" y="3147908"/>
              <a:ext cx="0" cy="819618"/>
            </a:xfrm>
            <a:prstGeom prst="straightConnector1">
              <a:avLst/>
            </a:prstGeom>
            <a:noFill/>
            <a:ln cap="flat" cmpd="sng" w="38100">
              <a:solidFill>
                <a:srgbClr val="00206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53" name="Google Shape;253;p36"/>
            <p:cNvSpPr txBox="1"/>
            <p:nvPr/>
          </p:nvSpPr>
          <p:spPr>
            <a:xfrm rot="3882138">
              <a:off x="61735" y="3341365"/>
              <a:ext cx="13304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Drag</a:t>
              </a:r>
              <a:endParaRPr/>
            </a:p>
          </p:txBody>
        </p:sp>
        <p:sp>
          <p:nvSpPr>
            <p:cNvPr id="254" name="Google Shape;254;p36"/>
            <p:cNvSpPr txBox="1"/>
            <p:nvPr/>
          </p:nvSpPr>
          <p:spPr>
            <a:xfrm rot="3882138">
              <a:off x="539974" y="2379553"/>
              <a:ext cx="13304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Weight</a:t>
              </a:r>
              <a:endParaRPr/>
            </a:p>
          </p:txBody>
        </p:sp>
      </p:grpSp>
      <p:grpSp>
        <p:nvGrpSpPr>
          <p:cNvPr id="255" name="Google Shape;255;p36"/>
          <p:cNvGrpSpPr/>
          <p:nvPr/>
        </p:nvGrpSpPr>
        <p:grpSpPr>
          <a:xfrm>
            <a:off x="-543201" y="388871"/>
            <a:ext cx="5903509" cy="6660489"/>
            <a:chOff x="-543201" y="388871"/>
            <a:chExt cx="5903509" cy="6660489"/>
          </a:xfrm>
        </p:grpSpPr>
        <p:grpSp>
          <p:nvGrpSpPr>
            <p:cNvPr id="256" name="Google Shape;256;p36"/>
            <p:cNvGrpSpPr/>
            <p:nvPr/>
          </p:nvGrpSpPr>
          <p:grpSpPr>
            <a:xfrm>
              <a:off x="-543201" y="388871"/>
              <a:ext cx="5903509" cy="6660489"/>
              <a:chOff x="7423035" y="857891"/>
              <a:chExt cx="5903509" cy="6660489"/>
            </a:xfrm>
          </p:grpSpPr>
          <p:grpSp>
            <p:nvGrpSpPr>
              <p:cNvPr id="257" name="Google Shape;257;p36"/>
              <p:cNvGrpSpPr/>
              <p:nvPr/>
            </p:nvGrpSpPr>
            <p:grpSpPr>
              <a:xfrm rot="-1731795">
                <a:off x="8544146" y="1394545"/>
                <a:ext cx="3661287" cy="5587181"/>
                <a:chOff x="8412471" y="1270819"/>
                <a:chExt cx="3661287" cy="5587181"/>
              </a:xfrm>
            </p:grpSpPr>
            <p:pic>
              <p:nvPicPr>
                <p:cNvPr descr="A picture containing weapon, rocket, missile&#10;&#10;Description automatically generated" id="258" name="Google Shape;258;p3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17493" l="0" r="0" t="0"/>
                <a:stretch/>
              </p:blipFill>
              <p:spPr>
                <a:xfrm>
                  <a:off x="8412471" y="1270819"/>
                  <a:ext cx="3661287" cy="55871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9" name="Google Shape;259;p36"/>
                <p:cNvSpPr/>
                <p:nvPr/>
              </p:nvSpPr>
              <p:spPr>
                <a:xfrm>
                  <a:off x="9968389" y="3469846"/>
                  <a:ext cx="538496" cy="416737"/>
                </a:xfrm>
                <a:prstGeom prst="ellipse">
                  <a:avLst/>
                </a:prstGeom>
                <a:solidFill>
                  <a:srgbClr val="F9BE7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000" u="none" cap="none" strike="noStrike">
                      <a:solidFill>
                        <a:srgbClr val="0C0C0C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CG</a:t>
                  </a:r>
                  <a:endParaRPr/>
                </a:p>
              </p:txBody>
            </p:sp>
            <p:sp>
              <p:nvSpPr>
                <p:cNvPr id="260" name="Google Shape;260;p36"/>
                <p:cNvSpPr/>
                <p:nvPr/>
              </p:nvSpPr>
              <p:spPr>
                <a:xfrm>
                  <a:off x="9969548" y="2359853"/>
                  <a:ext cx="511153" cy="38843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000" u="none" cap="none" strike="noStrike">
                      <a:solidFill>
                        <a:srgbClr val="0C0C0C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CP</a:t>
                  </a:r>
                  <a:endParaRPr/>
                </a:p>
              </p:txBody>
            </p:sp>
          </p:grpSp>
          <p:sp>
            <p:nvSpPr>
              <p:cNvPr id="261" name="Google Shape;261;p36"/>
              <p:cNvSpPr txBox="1"/>
              <p:nvPr/>
            </p:nvSpPr>
            <p:spPr>
              <a:xfrm>
                <a:off x="8886476" y="3637507"/>
                <a:ext cx="13304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Drag</a:t>
                </a:r>
                <a:endParaRPr/>
              </a:p>
            </p:txBody>
          </p:sp>
          <p:sp>
            <p:nvSpPr>
              <p:cNvPr id="262" name="Google Shape;262;p36"/>
              <p:cNvSpPr txBox="1"/>
              <p:nvPr/>
            </p:nvSpPr>
            <p:spPr>
              <a:xfrm>
                <a:off x="9335081" y="4400497"/>
                <a:ext cx="13304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Weight</a:t>
                </a:r>
                <a:endParaRPr/>
              </a:p>
            </p:txBody>
          </p:sp>
          <p:cxnSp>
            <p:nvCxnSpPr>
              <p:cNvPr id="263" name="Google Shape;263;p36"/>
              <p:cNvCxnSpPr/>
              <p:nvPr/>
            </p:nvCxnSpPr>
            <p:spPr>
              <a:xfrm>
                <a:off x="9591020" y="2990176"/>
                <a:ext cx="0" cy="864893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206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  <p:cxnSp>
          <p:nvCxnSpPr>
            <p:cNvPr id="264" name="Google Shape;264;p36"/>
            <p:cNvCxnSpPr/>
            <p:nvPr/>
          </p:nvCxnSpPr>
          <p:spPr>
            <a:xfrm>
              <a:off x="2071019" y="3569166"/>
              <a:ext cx="0" cy="724622"/>
            </a:xfrm>
            <a:prstGeom prst="straightConnector1">
              <a:avLst/>
            </a:prstGeom>
            <a:noFill/>
            <a:ln cap="flat" cmpd="sng" w="38100">
              <a:solidFill>
                <a:srgbClr val="00206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265" name="Google Shape;265;p36"/>
          <p:cNvSpPr/>
          <p:nvPr/>
        </p:nvSpPr>
        <p:spPr>
          <a:xfrm rot="-1927417">
            <a:off x="7031731" y="675254"/>
            <a:ext cx="3267705" cy="6512442"/>
          </a:xfrm>
          <a:prstGeom prst="ellipse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423720" y="314632"/>
            <a:ext cx="11768279" cy="1238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/>
              <a:t>Conclusion</a:t>
            </a:r>
            <a:endParaRPr/>
          </a:p>
        </p:txBody>
      </p:sp>
      <p:grpSp>
        <p:nvGrpSpPr>
          <p:cNvPr id="272" name="Google Shape;272;p37"/>
          <p:cNvGrpSpPr/>
          <p:nvPr/>
        </p:nvGrpSpPr>
        <p:grpSpPr>
          <a:xfrm>
            <a:off x="-720896" y="1270819"/>
            <a:ext cx="3661287" cy="5587181"/>
            <a:chOff x="8412471" y="1270819"/>
            <a:chExt cx="3661287" cy="5587181"/>
          </a:xfrm>
        </p:grpSpPr>
        <p:pic>
          <p:nvPicPr>
            <p:cNvPr descr="A picture containing weapon, rocket, missile&#10;&#10;Description automatically generated" id="273" name="Google Shape;273;p37"/>
            <p:cNvPicPr preferRelativeResize="0"/>
            <p:nvPr/>
          </p:nvPicPr>
          <p:blipFill rotWithShape="1">
            <a:blip r:embed="rId3">
              <a:alphaModFix/>
            </a:blip>
            <a:srcRect b="17493" l="0" r="0" t="0"/>
            <a:stretch/>
          </p:blipFill>
          <p:spPr>
            <a:xfrm>
              <a:off x="8412471" y="1270819"/>
              <a:ext cx="3661287" cy="5587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37"/>
            <p:cNvSpPr/>
            <p:nvPr/>
          </p:nvSpPr>
          <p:spPr>
            <a:xfrm>
              <a:off x="9969749" y="2299711"/>
              <a:ext cx="538496" cy="416737"/>
            </a:xfrm>
            <a:prstGeom prst="ellipse">
              <a:avLst/>
            </a:prstGeom>
            <a:solidFill>
              <a:srgbClr val="F9BE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CG</a:t>
              </a: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9969749" y="3462663"/>
              <a:ext cx="511153" cy="3884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CP</a:t>
              </a:r>
              <a:endParaRPr/>
            </a:p>
          </p:txBody>
        </p:sp>
      </p:grpSp>
      <p:sp>
        <p:nvSpPr>
          <p:cNvPr id="276" name="Google Shape;276;p37"/>
          <p:cNvSpPr txBox="1"/>
          <p:nvPr>
            <p:ph idx="1" type="body"/>
          </p:nvPr>
        </p:nvSpPr>
        <p:spPr>
          <a:xfrm>
            <a:off x="2492151" y="1361767"/>
            <a:ext cx="9512007" cy="5666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US" sz="3400"/>
              <a:t>We want the center of pressure to be below the center of gravity to have a stable rocket</a:t>
            </a:r>
            <a:endParaRPr/>
          </a:p>
          <a:p>
            <a:pPr indent="0" lvl="0" marL="1143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400"/>
          </a:p>
          <a:p>
            <a:pPr indent="-34290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US" sz="3400"/>
              <a:t>We achieve this by making the fins have a larger area (moves center of pressure down)</a:t>
            </a:r>
            <a:endParaRPr/>
          </a:p>
          <a:p>
            <a:pPr indent="0" lvl="0" marL="1143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400"/>
          </a:p>
          <a:p>
            <a:pPr indent="-34290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US" sz="3400"/>
              <a:t>Or by adding weight to the front of the rocket (moves center of gravity up)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/>
          <p:nvPr/>
        </p:nvSpPr>
        <p:spPr>
          <a:xfrm>
            <a:off x="11784011" y="577880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Google Shape;283;p12"/>
          <p:cNvSpPr txBox="1"/>
          <p:nvPr>
            <p:ph type="title"/>
          </p:nvPr>
        </p:nvSpPr>
        <p:spPr>
          <a:xfrm>
            <a:off x="1068497" y="1063256"/>
            <a:ext cx="5312254" cy="154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i="1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Recovery</a:t>
            </a:r>
            <a:endParaRPr/>
          </a:p>
        </p:txBody>
      </p:sp>
      <p:cxnSp>
        <p:nvCxnSpPr>
          <p:cNvPr id="284" name="Google Shape;284;p12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5" name="Google Shape;285;p12"/>
          <p:cNvSpPr txBox="1"/>
          <p:nvPr/>
        </p:nvSpPr>
        <p:spPr>
          <a:xfrm>
            <a:off x="1068497" y="2933390"/>
            <a:ext cx="5312254" cy="2861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Forces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Terminal Velocity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Designing Parachute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hot air balloons in the sky&#10;&#10;Description automatically generated with medium confidence" id="286" name="Google Shape;286;p12"/>
          <p:cNvPicPr preferRelativeResize="0"/>
          <p:nvPr/>
        </p:nvPicPr>
        <p:blipFill rotWithShape="1">
          <a:blip r:embed="rId3">
            <a:alphaModFix/>
          </a:blip>
          <a:srcRect b="1" l="27836" r="30150" t="0"/>
          <a:stretch/>
        </p:blipFill>
        <p:spPr>
          <a:xfrm>
            <a:off x="6976934" y="10"/>
            <a:ext cx="5215066" cy="6857990"/>
          </a:xfrm>
          <a:custGeom>
            <a:rect b="b" l="l" r="r" t="t"/>
            <a:pathLst>
              <a:path extrusionOk="0" h="6858000" w="5215066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87" name="Google Shape;287;p12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/>
          <p:nvPr>
            <p:ph type="title"/>
          </p:nvPr>
        </p:nvSpPr>
        <p:spPr>
          <a:xfrm>
            <a:off x="474091" y="229208"/>
            <a:ext cx="3831336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Forces</a:t>
            </a:r>
            <a:endParaRPr/>
          </a:p>
        </p:txBody>
      </p:sp>
      <p:sp>
        <p:nvSpPr>
          <p:cNvPr id="293" name="Google Shape;293;p13"/>
          <p:cNvSpPr txBox="1"/>
          <p:nvPr>
            <p:ph idx="1" type="body"/>
          </p:nvPr>
        </p:nvSpPr>
        <p:spPr>
          <a:xfrm>
            <a:off x="5184648" y="758951"/>
            <a:ext cx="6245352" cy="524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82880" lvl="0" marL="18288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lang="en-US" sz="2600"/>
              <a:t>Weight (gravity) pulls the system down</a:t>
            </a:r>
            <a:endParaRPr/>
          </a:p>
          <a:p>
            <a:pPr indent="0" lvl="1" marL="18288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 sz="2400"/>
              <a:t>Weight=F</a:t>
            </a:r>
            <a:r>
              <a:rPr baseline="-25000" lang="en-US" sz="2400"/>
              <a:t>g</a:t>
            </a:r>
            <a:r>
              <a:rPr lang="en-US" sz="2400"/>
              <a:t>=mg (mass times gravity)</a:t>
            </a:r>
            <a:endParaRPr/>
          </a:p>
          <a:p>
            <a:pPr indent="-182880" lvl="0" marL="18288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lang="en-US" sz="2600"/>
              <a:t>Drag (D) Pulls the system up</a:t>
            </a:r>
            <a:endParaRPr/>
          </a:p>
          <a:p>
            <a:pPr indent="-182880" lvl="0" marL="18288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600"/>
              <a:t>D = .5 ρ C</a:t>
            </a:r>
            <a:r>
              <a:rPr baseline="-25000" lang="en-US" sz="2600"/>
              <a:t>D</a:t>
            </a:r>
            <a:r>
              <a:rPr lang="en-US" sz="2600"/>
              <a:t> A V</a:t>
            </a:r>
            <a:r>
              <a:rPr baseline="30000" lang="en-US" sz="2600"/>
              <a:t>2</a:t>
            </a:r>
            <a:endParaRPr sz="2600"/>
          </a:p>
          <a:p>
            <a:pPr indent="-285750" lvl="1" marL="7429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600"/>
              <a:t>ρ = density of air</a:t>
            </a:r>
            <a:endParaRPr/>
          </a:p>
          <a:p>
            <a:pPr indent="-285750" lvl="1" marL="7429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/>
              <a:t>C</a:t>
            </a:r>
            <a:r>
              <a:rPr baseline="-25000" lang="en-US" sz="3000"/>
              <a:t>D</a:t>
            </a:r>
            <a:r>
              <a:rPr lang="en-US" sz="2600"/>
              <a:t> = drag coefficient</a:t>
            </a:r>
            <a:endParaRPr/>
          </a:p>
          <a:p>
            <a:pPr indent="-285750" lvl="1" marL="7429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600"/>
              <a:t>A = projected area of parachute</a:t>
            </a:r>
            <a:endParaRPr/>
          </a:p>
          <a:p>
            <a:pPr indent="-285750" lvl="1" marL="7429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600"/>
              <a:t>V = descent velocity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/>
          </a:p>
        </p:txBody>
      </p:sp>
      <p:grpSp>
        <p:nvGrpSpPr>
          <p:cNvPr id="294" name="Google Shape;294;p13"/>
          <p:cNvGrpSpPr/>
          <p:nvPr/>
        </p:nvGrpSpPr>
        <p:grpSpPr>
          <a:xfrm>
            <a:off x="944416" y="1382124"/>
            <a:ext cx="2139335" cy="4790633"/>
            <a:chOff x="1357371" y="1519776"/>
            <a:chExt cx="2139335" cy="4790633"/>
          </a:xfrm>
        </p:grpSpPr>
        <p:cxnSp>
          <p:nvCxnSpPr>
            <p:cNvPr id="295" name="Google Shape;295;p13"/>
            <p:cNvCxnSpPr/>
            <p:nvPr/>
          </p:nvCxnSpPr>
          <p:spPr>
            <a:xfrm rot="10800000">
              <a:off x="2399726" y="1828800"/>
              <a:ext cx="0" cy="107935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6" name="Google Shape;296;p13"/>
            <p:cNvCxnSpPr/>
            <p:nvPr/>
          </p:nvCxnSpPr>
          <p:spPr>
            <a:xfrm>
              <a:off x="2389759" y="4956004"/>
              <a:ext cx="4656" cy="1189157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297" name="Google Shape;297;p13"/>
            <p:cNvGrpSpPr/>
            <p:nvPr/>
          </p:nvGrpSpPr>
          <p:grpSpPr>
            <a:xfrm>
              <a:off x="1357371" y="2453407"/>
              <a:ext cx="2074088" cy="2883117"/>
              <a:chOff x="1091899" y="2278625"/>
              <a:chExt cx="2349663" cy="3352868"/>
            </a:xfrm>
          </p:grpSpPr>
          <p:cxnSp>
            <p:nvCxnSpPr>
              <p:cNvPr id="298" name="Google Shape;298;p13"/>
              <p:cNvCxnSpPr>
                <a:stCxn id="299" idx="0"/>
              </p:cNvCxnSpPr>
              <p:nvPr/>
            </p:nvCxnSpPr>
            <p:spPr>
              <a:xfrm>
                <a:off x="1171089" y="3208589"/>
                <a:ext cx="1099200" cy="1761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0" name="Google Shape;300;p13"/>
              <p:cNvCxnSpPr>
                <a:endCxn id="299" idx="1"/>
              </p:cNvCxnSpPr>
              <p:nvPr/>
            </p:nvCxnSpPr>
            <p:spPr>
              <a:xfrm flipH="1" rot="10800000">
                <a:off x="2262831" y="3185979"/>
                <a:ext cx="1092300" cy="1784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01" name="Google Shape;301;p13"/>
              <p:cNvGrpSpPr/>
              <p:nvPr/>
            </p:nvGrpSpPr>
            <p:grpSpPr>
              <a:xfrm>
                <a:off x="1091899" y="2278625"/>
                <a:ext cx="2349663" cy="3352868"/>
                <a:chOff x="1091899" y="2278625"/>
                <a:chExt cx="2349663" cy="3352868"/>
              </a:xfrm>
            </p:grpSpPr>
            <p:sp>
              <p:nvSpPr>
                <p:cNvPr id="299" name="Google Shape;299;p13"/>
                <p:cNvSpPr/>
                <p:nvPr/>
              </p:nvSpPr>
              <p:spPr>
                <a:xfrm rot="5400000">
                  <a:off x="811556" y="2558968"/>
                  <a:ext cx="2910349" cy="2349663"/>
                </a:xfrm>
                <a:prstGeom prst="chord">
                  <a:avLst>
                    <a:gd fmla="val 6901871" name="adj1"/>
                    <a:gd fmla="val 14632839" name="adj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02" name="Google Shape;302;p13"/>
                <p:cNvSpPr/>
                <p:nvPr/>
              </p:nvSpPr>
              <p:spPr>
                <a:xfrm>
                  <a:off x="1846793" y="4952933"/>
                  <a:ext cx="839873" cy="67856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</p:grpSp>
        <p:sp>
          <p:nvSpPr>
            <p:cNvPr id="303" name="Google Shape;303;p13"/>
            <p:cNvSpPr txBox="1"/>
            <p:nvPr/>
          </p:nvSpPr>
          <p:spPr>
            <a:xfrm>
              <a:off x="2310365" y="1519776"/>
              <a:ext cx="10969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DRAG</a:t>
              </a:r>
              <a:endPara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2399726" y="5910299"/>
              <a:ext cx="10969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Weight</a:t>
              </a:r>
              <a:endPara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 txBox="1"/>
          <p:nvPr>
            <p:ph type="title"/>
          </p:nvPr>
        </p:nvSpPr>
        <p:spPr>
          <a:xfrm>
            <a:off x="474091" y="229208"/>
            <a:ext cx="624535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Terminal Velocity</a:t>
            </a:r>
            <a:endParaRPr/>
          </a:p>
        </p:txBody>
      </p:sp>
      <p:sp>
        <p:nvSpPr>
          <p:cNvPr id="310" name="Google Shape;310;p14"/>
          <p:cNvSpPr txBox="1"/>
          <p:nvPr>
            <p:ph idx="1" type="body"/>
          </p:nvPr>
        </p:nvSpPr>
        <p:spPr>
          <a:xfrm>
            <a:off x="5661981" y="1162074"/>
            <a:ext cx="6245352" cy="524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Char char="•"/>
            </a:pPr>
            <a:r>
              <a:rPr lang="en-US" sz="2600"/>
              <a:t>As the system falls down, it accelerates. This increases the </a:t>
            </a:r>
            <a:r>
              <a:rPr i="1" lang="en-US" sz="2600"/>
              <a:t>V</a:t>
            </a:r>
            <a:r>
              <a:rPr lang="en-US" sz="2600"/>
              <a:t> in the drag equation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600"/>
              <a:buChar char="•"/>
            </a:pPr>
            <a:r>
              <a:rPr lang="en-US" sz="2600"/>
              <a:t>The velocity can not get too big however, because if the drag is greater than the weight, the system would “fall” upward (Obviously this does not happen)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600"/>
              <a:buChar char="•"/>
            </a:pPr>
            <a:r>
              <a:rPr lang="en-US" sz="2600"/>
              <a:t>This means the fastest the system can fall is when drag=weight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600"/>
              <a:buChar char="•"/>
            </a:pPr>
            <a:r>
              <a:rPr lang="en-US" sz="2600"/>
              <a:t>The value of </a:t>
            </a:r>
            <a:r>
              <a:rPr i="1" lang="en-US" sz="2600"/>
              <a:t>V</a:t>
            </a:r>
            <a:r>
              <a:rPr lang="en-US" sz="2600"/>
              <a:t> at this point is called terminal velocity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t/>
            </a:r>
            <a:endParaRPr/>
          </a:p>
        </p:txBody>
      </p:sp>
      <p:grpSp>
        <p:nvGrpSpPr>
          <p:cNvPr id="311" name="Google Shape;311;p14"/>
          <p:cNvGrpSpPr/>
          <p:nvPr/>
        </p:nvGrpSpPr>
        <p:grpSpPr>
          <a:xfrm>
            <a:off x="678945" y="1459528"/>
            <a:ext cx="3198002" cy="4790633"/>
            <a:chOff x="1357371" y="1519776"/>
            <a:chExt cx="3198002" cy="4790633"/>
          </a:xfrm>
        </p:grpSpPr>
        <p:cxnSp>
          <p:nvCxnSpPr>
            <p:cNvPr id="312" name="Google Shape;312;p14"/>
            <p:cNvCxnSpPr/>
            <p:nvPr/>
          </p:nvCxnSpPr>
          <p:spPr>
            <a:xfrm rot="10800000">
              <a:off x="2399726" y="1828800"/>
              <a:ext cx="0" cy="107935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13" name="Google Shape;313;p14"/>
            <p:cNvCxnSpPr/>
            <p:nvPr/>
          </p:nvCxnSpPr>
          <p:spPr>
            <a:xfrm>
              <a:off x="2389759" y="4956004"/>
              <a:ext cx="4656" cy="1189157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314" name="Google Shape;314;p14"/>
            <p:cNvGrpSpPr/>
            <p:nvPr/>
          </p:nvGrpSpPr>
          <p:grpSpPr>
            <a:xfrm>
              <a:off x="1357371" y="2453407"/>
              <a:ext cx="2074088" cy="2883117"/>
              <a:chOff x="1091899" y="2278625"/>
              <a:chExt cx="2349663" cy="3352868"/>
            </a:xfrm>
          </p:grpSpPr>
          <p:cxnSp>
            <p:nvCxnSpPr>
              <p:cNvPr id="315" name="Google Shape;315;p14"/>
              <p:cNvCxnSpPr>
                <a:stCxn id="316" idx="0"/>
              </p:cNvCxnSpPr>
              <p:nvPr/>
            </p:nvCxnSpPr>
            <p:spPr>
              <a:xfrm>
                <a:off x="1171089" y="3208589"/>
                <a:ext cx="1099200" cy="1761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7" name="Google Shape;317;p14"/>
              <p:cNvCxnSpPr>
                <a:endCxn id="316" idx="1"/>
              </p:cNvCxnSpPr>
              <p:nvPr/>
            </p:nvCxnSpPr>
            <p:spPr>
              <a:xfrm flipH="1" rot="10800000">
                <a:off x="2262831" y="3185979"/>
                <a:ext cx="1092300" cy="1784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18" name="Google Shape;318;p14"/>
              <p:cNvGrpSpPr/>
              <p:nvPr/>
            </p:nvGrpSpPr>
            <p:grpSpPr>
              <a:xfrm>
                <a:off x="1091899" y="2278625"/>
                <a:ext cx="2349663" cy="3352868"/>
                <a:chOff x="1091899" y="2278625"/>
                <a:chExt cx="2349663" cy="3352868"/>
              </a:xfrm>
            </p:grpSpPr>
            <p:sp>
              <p:nvSpPr>
                <p:cNvPr id="316" name="Google Shape;316;p14"/>
                <p:cNvSpPr/>
                <p:nvPr/>
              </p:nvSpPr>
              <p:spPr>
                <a:xfrm rot="5400000">
                  <a:off x="811556" y="2558968"/>
                  <a:ext cx="2910349" cy="2349663"/>
                </a:xfrm>
                <a:prstGeom prst="chord">
                  <a:avLst>
                    <a:gd fmla="val 6901871" name="adj1"/>
                    <a:gd fmla="val 14632839" name="adj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19" name="Google Shape;319;p14"/>
                <p:cNvSpPr/>
                <p:nvPr/>
              </p:nvSpPr>
              <p:spPr>
                <a:xfrm>
                  <a:off x="1846793" y="4952933"/>
                  <a:ext cx="839873" cy="67856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</p:grpSp>
        <p:sp>
          <p:nvSpPr>
            <p:cNvPr id="320" name="Google Shape;320;p14"/>
            <p:cNvSpPr txBox="1"/>
            <p:nvPr/>
          </p:nvSpPr>
          <p:spPr>
            <a:xfrm>
              <a:off x="2310364" y="1519776"/>
              <a:ext cx="2245009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Drag=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.5 ρ C</a:t>
              </a:r>
              <a:r>
                <a:rPr b="0" baseline="-2500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A V</a:t>
              </a:r>
              <a:r>
                <a:rPr b="0" baseline="3000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" name="Google Shape;321;p14"/>
            <p:cNvSpPr txBox="1"/>
            <p:nvPr/>
          </p:nvSpPr>
          <p:spPr>
            <a:xfrm>
              <a:off x="2399726" y="5910299"/>
              <a:ext cx="16175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Weight=mg</a:t>
              </a:r>
              <a:endPara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 txBox="1"/>
          <p:nvPr>
            <p:ph type="title"/>
          </p:nvPr>
        </p:nvSpPr>
        <p:spPr>
          <a:xfrm>
            <a:off x="474105" y="229200"/>
            <a:ext cx="101940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Designing Parachute</a:t>
            </a:r>
            <a:endParaRPr/>
          </a:p>
        </p:txBody>
      </p:sp>
      <p:grpSp>
        <p:nvGrpSpPr>
          <p:cNvPr id="327" name="Google Shape;327;p15"/>
          <p:cNvGrpSpPr/>
          <p:nvPr/>
        </p:nvGrpSpPr>
        <p:grpSpPr>
          <a:xfrm>
            <a:off x="678945" y="1459528"/>
            <a:ext cx="3198002" cy="4790633"/>
            <a:chOff x="1357371" y="1519776"/>
            <a:chExt cx="3198002" cy="4790633"/>
          </a:xfrm>
        </p:grpSpPr>
        <p:cxnSp>
          <p:nvCxnSpPr>
            <p:cNvPr id="328" name="Google Shape;328;p15"/>
            <p:cNvCxnSpPr/>
            <p:nvPr/>
          </p:nvCxnSpPr>
          <p:spPr>
            <a:xfrm rot="10800000">
              <a:off x="2399726" y="1828800"/>
              <a:ext cx="0" cy="107935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29" name="Google Shape;329;p15"/>
            <p:cNvCxnSpPr/>
            <p:nvPr/>
          </p:nvCxnSpPr>
          <p:spPr>
            <a:xfrm>
              <a:off x="2389759" y="4956004"/>
              <a:ext cx="4656" cy="1189157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330" name="Google Shape;330;p15"/>
            <p:cNvGrpSpPr/>
            <p:nvPr/>
          </p:nvGrpSpPr>
          <p:grpSpPr>
            <a:xfrm>
              <a:off x="1357371" y="2453407"/>
              <a:ext cx="2074088" cy="2883117"/>
              <a:chOff x="1091899" y="2278625"/>
              <a:chExt cx="2349663" cy="3352868"/>
            </a:xfrm>
          </p:grpSpPr>
          <p:cxnSp>
            <p:nvCxnSpPr>
              <p:cNvPr id="331" name="Google Shape;331;p15"/>
              <p:cNvCxnSpPr>
                <a:stCxn id="332" idx="0"/>
              </p:cNvCxnSpPr>
              <p:nvPr/>
            </p:nvCxnSpPr>
            <p:spPr>
              <a:xfrm>
                <a:off x="1171089" y="3208589"/>
                <a:ext cx="1099200" cy="1761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3" name="Google Shape;333;p15"/>
              <p:cNvCxnSpPr>
                <a:endCxn id="332" idx="1"/>
              </p:cNvCxnSpPr>
              <p:nvPr/>
            </p:nvCxnSpPr>
            <p:spPr>
              <a:xfrm flipH="1" rot="10800000">
                <a:off x="2262831" y="3185979"/>
                <a:ext cx="1092300" cy="1784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34" name="Google Shape;334;p15"/>
              <p:cNvGrpSpPr/>
              <p:nvPr/>
            </p:nvGrpSpPr>
            <p:grpSpPr>
              <a:xfrm>
                <a:off x="1091899" y="2278625"/>
                <a:ext cx="2349663" cy="3352868"/>
                <a:chOff x="1091899" y="2278625"/>
                <a:chExt cx="2349663" cy="3352868"/>
              </a:xfrm>
            </p:grpSpPr>
            <p:sp>
              <p:nvSpPr>
                <p:cNvPr id="332" name="Google Shape;332;p15"/>
                <p:cNvSpPr/>
                <p:nvPr/>
              </p:nvSpPr>
              <p:spPr>
                <a:xfrm rot="5400000">
                  <a:off x="811556" y="2558968"/>
                  <a:ext cx="2910349" cy="2349663"/>
                </a:xfrm>
                <a:prstGeom prst="chord">
                  <a:avLst>
                    <a:gd fmla="val 6901871" name="adj1"/>
                    <a:gd fmla="val 14632839" name="adj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35" name="Google Shape;335;p15"/>
                <p:cNvSpPr/>
                <p:nvPr/>
              </p:nvSpPr>
              <p:spPr>
                <a:xfrm>
                  <a:off x="1846793" y="4952933"/>
                  <a:ext cx="839873" cy="67856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</p:grpSp>
        <p:sp>
          <p:nvSpPr>
            <p:cNvPr id="336" name="Google Shape;336;p15"/>
            <p:cNvSpPr txBox="1"/>
            <p:nvPr/>
          </p:nvSpPr>
          <p:spPr>
            <a:xfrm>
              <a:off x="2310364" y="1519776"/>
              <a:ext cx="2245009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Drag=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.5 ρ C</a:t>
              </a:r>
              <a:r>
                <a:rPr b="0" baseline="-2500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A V</a:t>
              </a:r>
              <a:r>
                <a:rPr b="0" baseline="3000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2399726" y="5910299"/>
              <a:ext cx="16175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Weight=mg</a:t>
              </a:r>
              <a:endPara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38" name="Google Shape;338;p15"/>
          <p:cNvSpPr txBox="1"/>
          <p:nvPr/>
        </p:nvSpPr>
        <p:spPr>
          <a:xfrm>
            <a:off x="3876950" y="1299000"/>
            <a:ext cx="8537400" cy="56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0815" lvl="0" marL="182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.5 ρ C</a:t>
            </a:r>
            <a:r>
              <a:rPr b="0" baseline="-25000" i="0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D</a:t>
            </a:r>
            <a:r>
              <a:rPr b="0" i="0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 A V</a:t>
            </a:r>
            <a:r>
              <a:rPr b="0" baseline="30000" i="0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b="0" i="0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=mg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0815" lvl="0" marL="18288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In this equation there are some things that can not change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32" lvl="1" marL="74295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mg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ρ</a:t>
            </a:r>
            <a:endParaRPr b="0" i="1" sz="2400" u="none" cap="none" strike="noStrike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718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C</a:t>
            </a:r>
            <a:r>
              <a:rPr b="0" baseline="-25000" i="1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D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Our goal is to lower </a:t>
            </a:r>
            <a:r>
              <a:rPr b="0" i="1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V</a:t>
            </a:r>
            <a:r>
              <a:rPr b="0" i="0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 in order to recover our rocket safely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If every other term stays the same, the way to do this is to increase the area, </a:t>
            </a:r>
            <a:r>
              <a:rPr b="0" i="1" lang="en-US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endParaRPr b="0" i="0" sz="2400" u="none" cap="none" strike="noStrike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33032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33032" lvl="1" marL="7429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8" name="Google Shape;118;p2"/>
          <p:cNvSpPr txBox="1"/>
          <p:nvPr>
            <p:ph type="title"/>
          </p:nvPr>
        </p:nvSpPr>
        <p:spPr>
          <a:xfrm>
            <a:off x="918298" y="152400"/>
            <a:ext cx="10355403" cy="154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cxnSp>
        <p:nvCxnSpPr>
          <p:cNvPr id="119" name="Google Shape;119;p2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758951" y="1385164"/>
            <a:ext cx="7278191" cy="5472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206C3"/>
              </a:buClr>
              <a:buSzPts val="2400"/>
              <a:buChar char="•"/>
            </a:pPr>
            <a:r>
              <a:rPr b="1" lang="en-US" sz="2400">
                <a:solidFill>
                  <a:srgbClr val="7206C3"/>
                </a:solidFill>
              </a:rPr>
              <a:t>Intro to Rockets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7206C3"/>
              </a:buClr>
              <a:buSzPts val="2400"/>
              <a:buChar char="•"/>
            </a:pPr>
            <a:r>
              <a:rPr b="1" lang="en-US" sz="2400">
                <a:solidFill>
                  <a:srgbClr val="7206C3"/>
                </a:solidFill>
              </a:rPr>
              <a:t>How A Rocket Works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Physics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Stability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Recovery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7206C3"/>
              </a:buClr>
              <a:buSzPts val="2400"/>
              <a:buChar char="•"/>
            </a:pPr>
            <a:r>
              <a:rPr b="1" lang="en-US" sz="2400">
                <a:solidFill>
                  <a:srgbClr val="7206C3"/>
                </a:solidFill>
              </a:rPr>
              <a:t>How to Build Your Own Rocket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7206C3"/>
              </a:buClr>
              <a:buSzPts val="2400"/>
              <a:buChar char="•"/>
            </a:pPr>
            <a:r>
              <a:rPr b="1" lang="en-US" sz="2400">
                <a:solidFill>
                  <a:srgbClr val="7206C3"/>
                </a:solidFill>
              </a:rPr>
              <a:t>Resources</a:t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child with art materials" id="122" name="Google Shape;122;p2"/>
          <p:cNvPicPr preferRelativeResize="0"/>
          <p:nvPr/>
        </p:nvPicPr>
        <p:blipFill rotWithShape="1">
          <a:blip r:embed="rId3">
            <a:alphaModFix/>
          </a:blip>
          <a:srcRect b="-1" l="19379" r="35888" t="0"/>
          <a:stretch/>
        </p:blipFill>
        <p:spPr>
          <a:xfrm>
            <a:off x="7596111" y="0"/>
            <a:ext cx="45958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"/>
          <p:cNvSpPr txBox="1"/>
          <p:nvPr>
            <p:ph type="title"/>
          </p:nvPr>
        </p:nvSpPr>
        <p:spPr>
          <a:xfrm>
            <a:off x="949864" y="1450454"/>
            <a:ext cx="10666949" cy="3099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How to Make Your Own Rocket</a:t>
            </a:r>
            <a:endParaRPr/>
          </a:p>
        </p:txBody>
      </p:sp>
      <p:pic>
        <p:nvPicPr>
          <p:cNvPr id="344" name="Google Shape;34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500" y="2762250"/>
            <a:ext cx="3888926" cy="388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 txBox="1"/>
          <p:nvPr>
            <p:ph type="title"/>
          </p:nvPr>
        </p:nvSpPr>
        <p:spPr>
          <a:xfrm>
            <a:off x="758951" y="228010"/>
            <a:ext cx="10833281" cy="1423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Parts You Will Need</a:t>
            </a:r>
            <a:endParaRPr/>
          </a:p>
        </p:txBody>
      </p:sp>
      <p:sp>
        <p:nvSpPr>
          <p:cNvPr id="351" name="Google Shape;351;p17"/>
          <p:cNvSpPr txBox="1"/>
          <p:nvPr>
            <p:ph idx="1" type="body"/>
          </p:nvPr>
        </p:nvSpPr>
        <p:spPr>
          <a:xfrm>
            <a:off x="636463" y="1235331"/>
            <a:ext cx="11198700" cy="4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Char char="•"/>
            </a:pPr>
            <a:r>
              <a:rPr lang="en-US" sz="4000"/>
              <a:t>Nose Cone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000"/>
              <a:buChar char="•"/>
            </a:pPr>
            <a:r>
              <a:rPr lang="en-US" sz="4000"/>
              <a:t>Parachute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000"/>
              <a:buChar char="•"/>
            </a:pPr>
            <a:r>
              <a:rPr lang="en-US" sz="4000"/>
              <a:t>Body Tube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000"/>
              <a:buChar char="•"/>
            </a:pPr>
            <a:r>
              <a:rPr lang="en-US" sz="4000"/>
              <a:t>Motor Mount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000"/>
              <a:buChar char="•"/>
            </a:pPr>
            <a:r>
              <a:rPr lang="en-US" sz="4000"/>
              <a:t>Fins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r>
              <a:t/>
            </a:r>
            <a:endParaRPr sz="4000"/>
          </a:p>
        </p:txBody>
      </p:sp>
      <p:pic>
        <p:nvPicPr>
          <p:cNvPr id="352" name="Google Shape;352;p17"/>
          <p:cNvPicPr preferRelativeResize="0"/>
          <p:nvPr/>
        </p:nvPicPr>
        <p:blipFill rotWithShape="1">
          <a:blip r:embed="rId3">
            <a:alphaModFix/>
          </a:blip>
          <a:srcRect b="0" l="0" r="0" t="32740"/>
          <a:stretch/>
        </p:blipFill>
        <p:spPr>
          <a:xfrm rot="5400000">
            <a:off x="5889078" y="2739905"/>
            <a:ext cx="7102805" cy="1378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17"/>
          <p:cNvCxnSpPr/>
          <p:nvPr/>
        </p:nvCxnSpPr>
        <p:spPr>
          <a:xfrm flipH="1" rot="10800000">
            <a:off x="3934757" y="801853"/>
            <a:ext cx="5775649" cy="832902"/>
          </a:xfrm>
          <a:prstGeom prst="straightConnector1">
            <a:avLst/>
          </a:prstGeom>
          <a:noFill/>
          <a:ln cap="flat" cmpd="sng" w="38100">
            <a:solidFill>
              <a:srgbClr val="F565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4" name="Google Shape;354;p17"/>
          <p:cNvCxnSpPr/>
          <p:nvPr/>
        </p:nvCxnSpPr>
        <p:spPr>
          <a:xfrm>
            <a:off x="3599274" y="2710148"/>
            <a:ext cx="5986863" cy="89815"/>
          </a:xfrm>
          <a:prstGeom prst="straightConnector1">
            <a:avLst/>
          </a:prstGeom>
          <a:noFill/>
          <a:ln cap="flat" cmpd="sng" w="38100">
            <a:solidFill>
              <a:srgbClr val="F565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5" name="Google Shape;355;p17"/>
          <p:cNvCxnSpPr/>
          <p:nvPr/>
        </p:nvCxnSpPr>
        <p:spPr>
          <a:xfrm>
            <a:off x="3652076" y="3220644"/>
            <a:ext cx="5881257" cy="423789"/>
          </a:xfrm>
          <a:prstGeom prst="straightConnector1">
            <a:avLst/>
          </a:prstGeom>
          <a:noFill/>
          <a:ln cap="flat" cmpd="sng" w="38100">
            <a:solidFill>
              <a:srgbClr val="F565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6" name="Google Shape;356;p17"/>
          <p:cNvCxnSpPr/>
          <p:nvPr/>
        </p:nvCxnSpPr>
        <p:spPr>
          <a:xfrm>
            <a:off x="4323316" y="4306795"/>
            <a:ext cx="5424058" cy="1415436"/>
          </a:xfrm>
          <a:prstGeom prst="straightConnector1">
            <a:avLst/>
          </a:prstGeom>
          <a:noFill/>
          <a:ln cap="flat" cmpd="sng" w="38100">
            <a:solidFill>
              <a:srgbClr val="F565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7" name="Google Shape;357;p17"/>
          <p:cNvCxnSpPr/>
          <p:nvPr/>
        </p:nvCxnSpPr>
        <p:spPr>
          <a:xfrm>
            <a:off x="2334995" y="4688808"/>
            <a:ext cx="6936824" cy="1492778"/>
          </a:xfrm>
          <a:prstGeom prst="straightConnector1">
            <a:avLst/>
          </a:prstGeom>
          <a:noFill/>
          <a:ln cap="flat" cmpd="sng" w="38100">
            <a:solidFill>
              <a:srgbClr val="F565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8" name="Google Shape;358;p17"/>
          <p:cNvSpPr txBox="1"/>
          <p:nvPr/>
        </p:nvSpPr>
        <p:spPr>
          <a:xfrm>
            <a:off x="94616" y="5581422"/>
            <a:ext cx="79324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Some other things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Recovery Wadding/parachute Blanket, Shock Cord, Launch Lug, Motor, igniter, launchpad+launch controller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6e03a0bec2_0_2"/>
          <p:cNvSpPr txBox="1"/>
          <p:nvPr>
            <p:ph type="title"/>
          </p:nvPr>
        </p:nvSpPr>
        <p:spPr>
          <a:xfrm>
            <a:off x="816750" y="758950"/>
            <a:ext cx="10368300" cy="111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Your Rocket</a:t>
            </a:r>
            <a:endParaRPr/>
          </a:p>
        </p:txBody>
      </p:sp>
      <p:sp>
        <p:nvSpPr>
          <p:cNvPr id="365" name="Google Shape;365;g16e03a0bec2_0_2"/>
          <p:cNvSpPr txBox="1"/>
          <p:nvPr>
            <p:ph idx="1" type="body"/>
          </p:nvPr>
        </p:nvSpPr>
        <p:spPr>
          <a:xfrm>
            <a:off x="286075" y="1714375"/>
            <a:ext cx="4816500" cy="475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0050" lvl="0" marL="457200" rtl="0" algn="l">
              <a:spcBef>
                <a:spcPts val="400"/>
              </a:spcBef>
              <a:spcAft>
                <a:spcPts val="0"/>
              </a:spcAft>
              <a:buSzPts val="2700"/>
              <a:buChar char="•"/>
            </a:pPr>
            <a:r>
              <a:rPr lang="en-US" sz="2900"/>
              <a:t>OpenRocket Software</a:t>
            </a:r>
            <a:endParaRPr sz="2900"/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2700"/>
              <a:t>Free Download</a:t>
            </a:r>
            <a:endParaRPr sz="2700"/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2700"/>
              <a:t>Calculates CP and CG</a:t>
            </a:r>
            <a:endParaRPr sz="2700"/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2700"/>
              <a:t>Simulates Rocket Flights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Note On Stability: aim for caliber between 1-2</a:t>
            </a:r>
            <a:endParaRPr sz="2700"/>
          </a:p>
          <a:p>
            <a:pPr indent="-228600" lvl="1" marL="91440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2700"/>
              <a:t>caliber is a measure of the number of body </a:t>
            </a:r>
            <a:r>
              <a:rPr lang="en-US" sz="2700"/>
              <a:t>tube diameters between the CG and CP</a:t>
            </a:r>
            <a:endParaRPr sz="2700"/>
          </a:p>
        </p:txBody>
      </p:sp>
      <p:pic>
        <p:nvPicPr>
          <p:cNvPr id="366" name="Google Shape;366;g16e03a0bec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925" y="1656975"/>
            <a:ext cx="6653900" cy="321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16e03a0bec2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4550"/>
            <a:ext cx="12192000" cy="583315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16e03a0bec2_0_9"/>
          <p:cNvSpPr/>
          <p:nvPr/>
        </p:nvSpPr>
        <p:spPr>
          <a:xfrm>
            <a:off x="11239500" y="3048000"/>
            <a:ext cx="952500" cy="8979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74" name="Google Shape;374;g16e03a0bec2_0_9"/>
          <p:cNvSpPr/>
          <p:nvPr/>
        </p:nvSpPr>
        <p:spPr>
          <a:xfrm flipH="1" rot="10800000">
            <a:off x="0" y="312750"/>
            <a:ext cx="11348400" cy="11568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6e03a0bec2_0_21"/>
          <p:cNvSpPr txBox="1"/>
          <p:nvPr>
            <p:ph type="title"/>
          </p:nvPr>
        </p:nvSpPr>
        <p:spPr>
          <a:xfrm>
            <a:off x="473200" y="201050"/>
            <a:ext cx="11364900" cy="117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Launching Large Rockets</a:t>
            </a:r>
            <a:endParaRPr/>
          </a:p>
        </p:txBody>
      </p:sp>
      <p:sp>
        <p:nvSpPr>
          <p:cNvPr id="381" name="Google Shape;381;g16e03a0bec2_0_21"/>
          <p:cNvSpPr txBox="1"/>
          <p:nvPr>
            <p:ph idx="1" type="body"/>
          </p:nvPr>
        </p:nvSpPr>
        <p:spPr>
          <a:xfrm>
            <a:off x="337125" y="1616200"/>
            <a:ext cx="7160400" cy="475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000" u="sng"/>
              <a:t>National Association of Rocketry/ Tripoli Rocketry Association</a:t>
            </a:r>
            <a:endParaRPr sz="3000" u="sng"/>
          </a:p>
          <a:p>
            <a:pPr indent="-419100" lvl="0" marL="457200" rtl="0" algn="l">
              <a:spcBef>
                <a:spcPts val="4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Find a local club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Get L1 Certification</a:t>
            </a:r>
            <a:endParaRPr sz="3000"/>
          </a:p>
          <a:p>
            <a:pPr indent="-228600" lvl="1" marL="137160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Higher Certification means you can buy bigger motors!! :)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Great advice for rocket building online</a:t>
            </a:r>
            <a:endParaRPr sz="3000"/>
          </a:p>
        </p:txBody>
      </p:sp>
      <p:pic>
        <p:nvPicPr>
          <p:cNvPr id="382" name="Google Shape;382;g16e03a0bec2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9850" y="1311000"/>
            <a:ext cx="3469825" cy="52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836df454c1_0_0"/>
          <p:cNvSpPr txBox="1"/>
          <p:nvPr>
            <p:ph type="title"/>
          </p:nvPr>
        </p:nvSpPr>
        <p:spPr>
          <a:xfrm>
            <a:off x="377950" y="187450"/>
            <a:ext cx="11392200" cy="122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389" name="Google Shape;389;g1836df454c1_0_0"/>
          <p:cNvSpPr txBox="1"/>
          <p:nvPr>
            <p:ph idx="1" type="body"/>
          </p:nvPr>
        </p:nvSpPr>
        <p:spPr>
          <a:xfrm>
            <a:off x="449025" y="1262425"/>
            <a:ext cx="5429400" cy="540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100" u="sng">
                <a:solidFill>
                  <a:schemeClr val="hlink"/>
                </a:solidFill>
                <a:hlinkClick r:id="rId3"/>
              </a:rPr>
              <a:t>National Association of Rocketry</a:t>
            </a:r>
            <a:endParaRPr sz="3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100"/>
              <a:t>nar.org</a:t>
            </a:r>
            <a:endParaRPr sz="3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100" u="sng">
                <a:solidFill>
                  <a:schemeClr val="hlink"/>
                </a:solidFill>
                <a:hlinkClick r:id="rId4"/>
              </a:rPr>
              <a:t>Tripoli Rocketry Association</a:t>
            </a:r>
            <a:endParaRPr sz="3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100"/>
              <a:t>tripoli.org</a:t>
            </a:r>
            <a:endParaRPr sz="3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i="1" lang="en-US" sz="3100" u="sng">
                <a:solidFill>
                  <a:schemeClr val="hlink"/>
                </a:solidFill>
                <a:hlinkClick r:id="rId5"/>
              </a:rPr>
              <a:t>Make: Rockets </a:t>
            </a:r>
            <a:r>
              <a:rPr lang="en-US" sz="3100" u="sng">
                <a:solidFill>
                  <a:schemeClr val="hlink"/>
                </a:solidFill>
                <a:hlinkClick r:id="rId6"/>
              </a:rPr>
              <a:t>by Mike Westerfield</a:t>
            </a:r>
            <a:endParaRPr sz="3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100"/>
              <a:t>great guide book on building model rockets</a:t>
            </a:r>
            <a:endParaRPr sz="3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390" name="Google Shape;390;g1836df454c1_0_0"/>
          <p:cNvSpPr txBox="1"/>
          <p:nvPr>
            <p:ph idx="1" type="body"/>
          </p:nvPr>
        </p:nvSpPr>
        <p:spPr>
          <a:xfrm>
            <a:off x="6057875" y="1262425"/>
            <a:ext cx="6014400" cy="50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u="sng">
                <a:solidFill>
                  <a:schemeClr val="hlink"/>
                </a:solidFill>
                <a:hlinkClick r:id="rId7"/>
              </a:rPr>
              <a:t>OpenRocket Software</a:t>
            </a:r>
            <a:endParaRPr sz="2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openrocket.info</a:t>
            </a:r>
            <a:endParaRPr sz="2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u="sng">
                <a:solidFill>
                  <a:schemeClr val="hlink"/>
                </a:solidFill>
                <a:hlinkClick r:id="rId8"/>
              </a:rPr>
              <a:t>MIT Rocket Team</a:t>
            </a:r>
            <a:endParaRPr sz="2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rocketry.mit.edu</a:t>
            </a:r>
            <a:endParaRPr sz="2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34000">
              <a:schemeClr val="dk1"/>
            </a:gs>
            <a:gs pos="98000">
              <a:srgbClr val="C00000"/>
            </a:gs>
            <a:gs pos="100000">
              <a:srgbClr val="C00000"/>
            </a:gs>
          </a:gsLst>
          <a:lin ang="5400000" scaled="0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34000">
                <a:schemeClr val="dk1"/>
              </a:gs>
              <a:gs pos="98000">
                <a:srgbClr val="C00000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rocket on a launch pad&#10;&#10;Description automatically generated with medium confidence" id="129" name="Google Shape;129;p3"/>
          <p:cNvPicPr preferRelativeResize="0"/>
          <p:nvPr/>
        </p:nvPicPr>
        <p:blipFill rotWithShape="1">
          <a:blip r:embed="rId3">
            <a:alphaModFix/>
          </a:blip>
          <a:srcRect b="-2" l="5572" r="22344" t="0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ocket in the air&#10;&#10;Description automatically generated with medium confidence" id="130" name="Google Shape;130;p3"/>
          <p:cNvPicPr preferRelativeResize="0"/>
          <p:nvPr/>
        </p:nvPicPr>
        <p:blipFill rotWithShape="1">
          <a:blip r:embed="rId4">
            <a:alphaModFix/>
          </a:blip>
          <a:srcRect b="-2" l="3958" r="8847" t="0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utdoor, rocket&#10;&#10;Description automatically generated" id="131" name="Google Shape;131;p3"/>
          <p:cNvPicPr preferRelativeResize="0"/>
          <p:nvPr/>
        </p:nvPicPr>
        <p:blipFill rotWithShape="1">
          <a:blip r:embed="rId5">
            <a:alphaModFix/>
          </a:blip>
          <a:srcRect b="3" l="18081" r="6326" t="0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pace shuttle on a launch pad&#10;&#10;Description automatically generated with medium confidence" id="132" name="Google Shape;132;p3"/>
          <p:cNvPicPr preferRelativeResize="0"/>
          <p:nvPr/>
        </p:nvPicPr>
        <p:blipFill rotWithShape="1">
          <a:blip r:embed="rId6">
            <a:alphaModFix/>
          </a:blip>
          <a:srcRect b="12782" l="0" r="0" t="28485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030A0"/>
            </a:gs>
            <a:gs pos="23000">
              <a:srgbClr val="7030A0"/>
            </a:gs>
            <a:gs pos="58999">
              <a:srgbClr val="3870C8"/>
            </a:gs>
            <a:gs pos="81000">
              <a:srgbClr val="00B0F0"/>
            </a:gs>
            <a:gs pos="100000">
              <a:srgbClr val="00B0F0"/>
            </a:gs>
          </a:gsLst>
          <a:lin ang="5400000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13155" l="0" r="27812" t="44655"/>
          <a:stretch/>
        </p:blipFill>
        <p:spPr>
          <a:xfrm>
            <a:off x="1306443" y="321734"/>
            <a:ext cx="3728282" cy="2905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riting implement, indoor, stationary, candle&#10;&#10;Description automatically generated" id="139" name="Google Shape;139;p4"/>
          <p:cNvPicPr preferRelativeResize="0"/>
          <p:nvPr/>
        </p:nvPicPr>
        <p:blipFill rotWithShape="1">
          <a:blip r:embed="rId4">
            <a:alphaModFix/>
          </a:blip>
          <a:srcRect b="11396" l="0" r="0" t="22653"/>
          <a:stretch/>
        </p:blipFill>
        <p:spPr>
          <a:xfrm>
            <a:off x="1491016" y="3631096"/>
            <a:ext cx="3359134" cy="27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picture containing text&#10;&#10;Description automatically generated" id="142" name="Google Shape;14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6836" y="321734"/>
            <a:ext cx="1229160" cy="606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8" name="Google Shape;148;p5"/>
          <p:cNvSpPr txBox="1"/>
          <p:nvPr>
            <p:ph type="title"/>
          </p:nvPr>
        </p:nvSpPr>
        <p:spPr>
          <a:xfrm>
            <a:off x="5877532" y="1063255"/>
            <a:ext cx="5312254" cy="1806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Physics</a:t>
            </a:r>
            <a:endParaRPr/>
          </a:p>
        </p:txBody>
      </p:sp>
      <p:pic>
        <p:nvPicPr>
          <p:cNvPr descr="A blackboard with writing on it&#10;&#10;Description automatically generated with medium confidence"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21209" r="36016" t="0"/>
          <a:stretch/>
        </p:blipFill>
        <p:spPr>
          <a:xfrm>
            <a:off x="1" y="10"/>
            <a:ext cx="5215066" cy="6857990"/>
          </a:xfrm>
          <a:custGeom>
            <a:rect b="b" l="l" r="r" t="t"/>
            <a:pathLst>
              <a:path extrusionOk="0" h="6845983" w="5215066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50" name="Google Shape;150;p5"/>
          <p:cNvCxnSpPr/>
          <p:nvPr/>
        </p:nvCxnSpPr>
        <p:spPr>
          <a:xfrm rot="10800000">
            <a:off x="5986332" y="3088919"/>
            <a:ext cx="5212080" cy="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5"/>
          <p:cNvSpPr txBox="1"/>
          <p:nvPr>
            <p:ph idx="1" type="body"/>
          </p:nvPr>
        </p:nvSpPr>
        <p:spPr>
          <a:xfrm>
            <a:off x="5877532" y="3309582"/>
            <a:ext cx="5312254" cy="2485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US"/>
              <a:t>Newton’s Third Law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US"/>
              <a:t>Conservation of Momentum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US"/>
              <a:t>Rocket Equation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11784011" y="5783564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type="title"/>
          </p:nvPr>
        </p:nvSpPr>
        <p:spPr>
          <a:xfrm>
            <a:off x="758951" y="228010"/>
            <a:ext cx="10833281" cy="1423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en-US"/>
              <a:t>Newton’s Third Law and Conservation of Momentum</a:t>
            </a:r>
            <a:endParaRPr/>
          </a:p>
        </p:txBody>
      </p:sp>
      <p:sp>
        <p:nvSpPr>
          <p:cNvPr id="158" name="Google Shape;158;p6"/>
          <p:cNvSpPr txBox="1"/>
          <p:nvPr>
            <p:ph idx="1" type="body"/>
          </p:nvPr>
        </p:nvSpPr>
        <p:spPr>
          <a:xfrm>
            <a:off x="758950" y="1875110"/>
            <a:ext cx="11198587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</a:pPr>
            <a:r>
              <a:rPr lang="en-US" sz="2800"/>
              <a:t>Newton’s Third Law</a:t>
            </a:r>
            <a:endParaRPr/>
          </a:p>
          <a:p>
            <a:pPr indent="-182880" lvl="1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 sz="2400"/>
              <a:t>	-“The interaction forces between two objects are equal and in opposite directions.”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 sz="2400"/>
              <a:t>	– Isaac Newton, 1687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 sz="2400"/>
              <a:t>	</a:t>
            </a:r>
            <a:br>
              <a:rPr lang="en-US" sz="2400"/>
            </a:br>
            <a:r>
              <a:rPr lang="en-US" sz="2400"/>
              <a:t>-For rockets, one object is the rocket, and the other object is the exhaust gases (fuel)</a:t>
            </a:r>
            <a:r>
              <a:rPr b="0" i="0" lang="en-U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/>
              <a:t>	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title"/>
          </p:nvPr>
        </p:nvSpPr>
        <p:spPr>
          <a:xfrm>
            <a:off x="758951" y="228010"/>
            <a:ext cx="10833281" cy="1423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en-US"/>
              <a:t>Newton’s Third Law and Conservation of Momentum</a:t>
            </a:r>
            <a:endParaRPr/>
          </a:p>
        </p:txBody>
      </p:sp>
      <p:sp>
        <p:nvSpPr>
          <p:cNvPr id="164" name="Google Shape;164;p7"/>
          <p:cNvSpPr txBox="1"/>
          <p:nvPr>
            <p:ph idx="1" type="body"/>
          </p:nvPr>
        </p:nvSpPr>
        <p:spPr>
          <a:xfrm>
            <a:off x="758950" y="1875110"/>
            <a:ext cx="11198587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Char char="•"/>
            </a:pPr>
            <a:r>
              <a:rPr lang="en-US" sz="4000"/>
              <a:t>Conservation of Momentum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r>
              <a:rPr lang="en-US" sz="3200"/>
              <a:t>p=mv</a:t>
            </a:r>
            <a:endParaRPr/>
          </a:p>
          <a:p>
            <a:pPr indent="-182880" lvl="3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r>
              <a:rPr lang="en-US" sz="3200"/>
              <a:t>	p=momentum </a:t>
            </a:r>
            <a:endParaRPr/>
          </a:p>
          <a:p>
            <a:pPr indent="-182880" lvl="3" marL="18288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r>
              <a:rPr lang="en-US" sz="3200"/>
              <a:t>	m=mass</a:t>
            </a:r>
            <a:endParaRPr/>
          </a:p>
          <a:p>
            <a:pPr indent="0" lvl="3" marL="18288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r>
              <a:rPr lang="en-US" sz="3200"/>
              <a:t>v=velocity</a:t>
            </a:r>
            <a:endParaRPr sz="2000"/>
          </a:p>
          <a:p>
            <a:pPr indent="0" lvl="1" marL="18288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sz="2800" u="sng"/>
              <a:t>Momentum is a conserved quantity: this means it does not change in a system with no external forces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type="title"/>
          </p:nvPr>
        </p:nvSpPr>
        <p:spPr>
          <a:xfrm>
            <a:off x="758951" y="228010"/>
            <a:ext cx="10833281" cy="1423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/>
              <a:t>Combine Concepts</a:t>
            </a:r>
            <a:endParaRPr/>
          </a:p>
        </p:txBody>
      </p:sp>
      <p:sp>
        <p:nvSpPr>
          <p:cNvPr id="170" name="Google Shape;170;p8"/>
          <p:cNvSpPr txBox="1"/>
          <p:nvPr>
            <p:ph idx="1" type="body"/>
          </p:nvPr>
        </p:nvSpPr>
        <p:spPr>
          <a:xfrm>
            <a:off x="576297" y="1346192"/>
            <a:ext cx="11198587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3495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lang="en-US" sz="4000" u="sng"/>
              <a:t>Third Law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 sz="3300"/>
              <a:t>As the rocket pushes fuel out, the exhaust gasses push the rocket back up</a:t>
            </a:r>
            <a:endParaRPr/>
          </a:p>
          <a:p>
            <a:pPr indent="-23495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lang="en-US" sz="4000" u="sng"/>
              <a:t>Conservation of Momentum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 sz="3300"/>
              <a:t>When fuel is ejected, the mass of the system decreases. In order for p to remain the same, v must increase</a:t>
            </a:r>
            <a:endParaRPr/>
          </a:p>
          <a:p>
            <a:pPr indent="-234950" lvl="0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lang="en-US" sz="4000" u="sng"/>
              <a:t>Conclusion:</a:t>
            </a:r>
            <a:r>
              <a:rPr lang="en-US" sz="4000"/>
              <a:t> </a:t>
            </a:r>
            <a:r>
              <a:rPr i="1" lang="en-US" sz="3400"/>
              <a:t>The ejecting of fuel pushes the rocket up and increases its speed</a:t>
            </a:r>
            <a:endParaRPr/>
          </a:p>
          <a:p>
            <a:pPr indent="0" lvl="1" marL="1828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/>
        </p:nvSpPr>
        <p:spPr>
          <a:xfrm>
            <a:off x="228600" y="158821"/>
            <a:ext cx="6096000" cy="2336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1" lang="en-US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Rocket Equation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br>
              <a:rPr b="0" i="1" lang="en-US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5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228600" y="1011644"/>
            <a:ext cx="11537497" cy="155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As we use more propellant,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thrust is constant, the rocket gets lighter, so acceleration increases!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734" y="2605450"/>
            <a:ext cx="2097102" cy="422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9"/>
          <p:cNvCxnSpPr>
            <a:endCxn id="178" idx="1"/>
          </p:cNvCxnSpPr>
          <p:nvPr/>
        </p:nvCxnSpPr>
        <p:spPr>
          <a:xfrm>
            <a:off x="2150334" y="1961317"/>
            <a:ext cx="2144400" cy="8553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0" name="Google Shape;180;p9"/>
          <p:cNvCxnSpPr/>
          <p:nvPr/>
        </p:nvCxnSpPr>
        <p:spPr>
          <a:xfrm flipH="1">
            <a:off x="5943600" y="2098474"/>
            <a:ext cx="114296" cy="63898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1" name="Google Shape;181;p9"/>
          <p:cNvCxnSpPr>
            <a:endCxn id="178" idx="3"/>
          </p:cNvCxnSpPr>
          <p:nvPr/>
        </p:nvCxnSpPr>
        <p:spPr>
          <a:xfrm flipH="1">
            <a:off x="6391836" y="2132917"/>
            <a:ext cx="2297400" cy="6837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82" name="Google Shape;1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550" y="3423868"/>
            <a:ext cx="10716947" cy="2077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3702423" y="3146578"/>
            <a:ext cx="52443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27689"/>
                </a:solidFill>
                <a:latin typeface="Avenir"/>
                <a:ea typeface="Avenir"/>
                <a:cs typeface="Avenir"/>
                <a:sym typeface="Avenir"/>
              </a:rPr>
              <a:t>**Insert Fancy Math Here**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311344" y="5314184"/>
            <a:ext cx="1088315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sng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Conclusion</a:t>
            </a: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: Go faster or carry heavier payload by increasing v</a:t>
            </a:r>
            <a:r>
              <a:rPr b="0" baseline="-2500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exhaust</a:t>
            </a: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 and decreasing m</a:t>
            </a:r>
            <a:r>
              <a:rPr b="0" baseline="-2500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rocket</a:t>
            </a:r>
            <a:r>
              <a:rPr b="0" i="0" lang="en-US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 while simultaneously ejecting as much mass as possible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2022-09-23T21:15:29Z</dcterms:created>
  <dc:creator>Vaneeza Rupani</dc:creator>
</cp:coreProperties>
</file>